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2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utan6.com/" TargetMode="External"/><Relationship Id="rId2" Type="http://schemas.openxmlformats.org/officeDocument/2006/relationships/hyperlink" Target="https://www.detik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kominfo.go.id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robotics.stackexchange.com/questions/9445/name-of-large-robotic-arms-two-finger-with-wrist-arm-hands-and-spinning-shou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ublicdomainpictures.net/view-image.php?image=79896&amp;picture=light-bulb-turn" TargetMode="External"/><Relationship Id="rId5" Type="http://schemas.openxmlformats.org/officeDocument/2006/relationships/image" Target="../media/image8.jpg"/><Relationship Id="rId10" Type="http://schemas.openxmlformats.org/officeDocument/2006/relationships/hyperlink" Target="https://commons.wikimedia.org/wiki/File:VC999_K9_Automatic_Belt_Vacuum_Chamber_Machine.jpg" TargetMode="External"/><Relationship Id="rId4" Type="http://schemas.openxmlformats.org/officeDocument/2006/relationships/hyperlink" Target="https://openclipart.org/detail/216980/fan-graphic" TargetMode="External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6" Type="http://schemas.openxmlformats.org/officeDocument/2006/relationships/hyperlink" Target="http://commons.wikimedia.org/wiki/file:wireless-icon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hyperlink" Target="https://pngimg.com/download/853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F5CB-404F-43F6-9C00-756D2D42E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82" y="2319532"/>
            <a:ext cx="4513792" cy="167016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Chicken Dumplings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90BEB-D6A1-429D-9BDA-65869C07A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5" y="4176127"/>
            <a:ext cx="5213711" cy="220679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Felicia Karissa </a:t>
            </a:r>
            <a:r>
              <a:rPr lang="en-US" dirty="0" err="1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vincentio</a:t>
            </a:r>
            <a:r>
              <a:rPr lang="en-US" dirty="0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		- 00000014008</a:t>
            </a:r>
          </a:p>
          <a:p>
            <a:pPr algn="l"/>
            <a:r>
              <a:rPr lang="en-US" dirty="0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Alexander </a:t>
            </a:r>
            <a:r>
              <a:rPr lang="en-US" dirty="0" err="1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gunardi</a:t>
            </a:r>
            <a:r>
              <a:rPr lang="en-US" dirty="0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			- 00000014430</a:t>
            </a:r>
          </a:p>
          <a:p>
            <a:pPr algn="l"/>
            <a:r>
              <a:rPr lang="en-US" dirty="0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Ellianto						- 00000015263</a:t>
            </a:r>
          </a:p>
          <a:p>
            <a:pPr algn="l"/>
            <a:endParaRPr lang="en-US" sz="1400" dirty="0">
              <a:latin typeface="Bahnschrift SemiCondensed" panose="020B0502040204020203" pitchFamily="34" charset="0"/>
              <a:ea typeface="Adobe Fangsong Std R" panose="02020400000000000000" pitchFamily="18" charset="-128"/>
            </a:endParaRPr>
          </a:p>
          <a:p>
            <a:pPr algn="l"/>
            <a:r>
              <a:rPr lang="en-US" sz="3200" b="1" i="1" dirty="0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Teknik </a:t>
            </a:r>
            <a:r>
              <a:rPr lang="en-US" sz="3200" b="1" i="1" dirty="0" err="1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komputer</a:t>
            </a:r>
            <a:r>
              <a:rPr lang="en-US" sz="3200" b="1" i="1" dirty="0">
                <a:latin typeface="Bahnschrift SemiCondensed" panose="020B0502040204020203" pitchFamily="34" charset="0"/>
                <a:ea typeface="Adobe Fangsong Std R" panose="02020400000000000000" pitchFamily="18" charset="-128"/>
              </a:rPr>
              <a:t> UMN 2016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F1A693B-B01F-495D-B7C3-A8A32FABD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42EA3D89-AA8F-4B30-BD32-689BC08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560822-202F-44A1-8AD0-4DFA0B978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819FEB-3028-4930-BB95-4DF764A2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9F751C-6659-4D1E-92FD-F6530775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2BF8AC-7D53-4998-8B45-DDA32D624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5B4D07-C909-48CD-A1B0-D48FD4D9B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043747-57B7-424E-81AA-F86746B4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1A125-4718-4F53-81E7-7DD538EF2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490403-923C-4FBB-B4B5-9708272E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1AF7DE2-46D4-4A1A-8502-679599FA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F0E1CC-1975-466F-9B4D-9727ECE1C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DF1D877-8EFC-4F1B-A677-51DE12C74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BC62A0-A1B6-4F2C-A7D7-6DDE86ED3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D51015-48F8-4C3D-A4CE-D9A9F52CB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8DF23A-8AC4-4AB0-89CF-DC73E1958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F8B4E1-78B6-497E-ACAF-4EAF766F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DC6E287-A402-4B78-B9DE-59A55DEA4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F1FD36A-C6E2-4FAD-A06A-17C2826DC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8148C8-561B-41C5-B84D-9038A55FF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0E1BA28-1C9D-4B6A-8610-6EED517A2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56D590-837C-4B34-AD19-BB4200B1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26A8CDB-67AB-41B4-9D28-BB0A3D29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E0B0B9-59BC-4F11-8D94-F395B1F84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4D4EEB-3A53-40A0-B4CB-9D0CC6F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3CEA0B-0FD7-469F-BFEB-12DEE7C9E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A16A0F7-B0E9-4216-A538-A000F19FC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A2F049B-0BE4-4AE2-ABF4-D604BE5B5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AA867C9-DE9A-4405-8E53-AC18CCEE7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8425B5-1685-4D9F-87AA-213D8596F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F675449-5E54-4703-A333-7C844C69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5F835A-372F-42AB-A530-928AC447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8D73EC-6E94-474A-95AE-0DF8F01A3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D7A246-2853-41AC-AEBA-B812D2DA5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EC8E081-AEE0-4D38-A497-DAE57B9C5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EDFBE0B-3ABF-4BFB-A687-82C67B589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06B412-2CD5-479C-9885-1D6B02E5C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F49912C-3259-4D0B-AB19-33BC8EA82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D0A671-A77D-4985-8C1C-F7D735D9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1791C46-32E4-4EA5-BCD1-6C917687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84802A4-337B-4DEE-935B-E5F9C0FA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18A605A-F0CB-4C95-B35C-187301ECA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BBF6C9-9BE3-4B76-969D-FCC5846CB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F940DB1-E3A8-4445-B07A-DB784F68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42900D-37AA-4CC9-A27D-35327F49D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01FC7C9-6B6B-4D53-B616-5509384E5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5BBD75B-7F19-4752-A6BD-1642C987C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8099A3D-93D4-47B2-BC23-8DB271983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A144D2-82FB-4610-ABA1-B9FBD739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782A9D6-5B2B-47A8-AB6D-7A5C6163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4D4EB4F-C925-4F2D-A620-1588FC29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104374-7C09-4324-B491-1E6EA765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82E5189-2C41-4C43-B8EC-13E0ACF46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ADB3E-0B98-443D-9A49-BBC833BF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83516F-515E-4DBE-A2EB-0500F413A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34DACD-FEC2-494D-A789-C09F9A2B5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7D83997-606B-41D3-9439-E2D41C784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A30A759-F1D3-4894-AC5E-96686CBD7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599209-8D45-463F-A6C3-95AC93BC4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D0DD26B-6FDE-4C29-A30B-903D439B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1479C92-3879-47DD-9741-AD21E3873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B70162F-223D-4EB1-9505-35D2AB612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D4B954B-C564-4F7B-8B86-5E2336FF9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2E90741-9F35-41E1-BF27-FBC92A75D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E2D2E8-098F-44DD-B4D6-D7514EB72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376E433-9794-487F-9D24-65C61C40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971FF63-F764-417E-8C5D-B6FB5205A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33B6C0-D004-4DF4-A04D-6BE5BB85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4BD1ECB-7B27-4957-9983-E91CAA5CE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F4CFF6C-2989-4090-BAE6-A14B3B85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87DB52A-D2E0-40E4-9419-EA35343EC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8D20BB4-F6E3-4D47-B94E-E3431DA39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0728C10-A418-4572-9383-B5EF0A106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C9E6DDC-9AD5-4EC0-8300-494012BEA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CE0F0A0-5FD7-4A21-B839-69241D58A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E29FDB8-240A-41E1-B846-0C9D20B0F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E05712F-D9DC-499D-8805-38FDC2D0C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B87446A-0ADE-4BB1-AE78-7146B2676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188F5D-F806-47EF-9225-C9B1A0AD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270029-B1B7-43AD-B34D-9B7AA9742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8013433-8074-40C7-812C-8A1B61DEF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0CCBDE6-7EC5-47A4-9413-9BD6CD34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31" y="2780350"/>
            <a:ext cx="6011277" cy="2299313"/>
          </a:xfrm>
          <a:prstGeom prst="rect">
            <a:avLst/>
          </a:prstGeom>
        </p:spPr>
      </p:pic>
      <p:pic>
        <p:nvPicPr>
          <p:cNvPr id="2050" name="Picture 2" descr="Tekno Logika Utama | Customers and References | We are ...">
            <a:extLst>
              <a:ext uri="{FF2B5EF4-FFF2-40B4-BE49-F238E27FC236}">
                <a16:creationId xmlns:a16="http://schemas.microsoft.com/office/drawing/2014/main" id="{C9A75BB2-D9CA-464A-B2CD-B0B8F965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" y="0"/>
            <a:ext cx="1262027" cy="232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8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6806-C1ED-4D6D-87E6-5F6E461A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of a cell phone&#10;&#10;Description automatically generated">
            <a:extLst>
              <a:ext uri="{FF2B5EF4-FFF2-40B4-BE49-F238E27FC236}">
                <a16:creationId xmlns:a16="http://schemas.microsoft.com/office/drawing/2014/main" id="{4796C3E8-F4E7-443B-A416-FA84E32D5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424" y="-319639"/>
            <a:ext cx="3399528" cy="7177642"/>
          </a:xfrm>
        </p:spPr>
      </p:pic>
      <p:pic>
        <p:nvPicPr>
          <p:cNvPr id="7" name="Picture 6" descr="A screen shot of a monitor&#10;&#10;Description automatically generated">
            <a:extLst>
              <a:ext uri="{FF2B5EF4-FFF2-40B4-BE49-F238E27FC236}">
                <a16:creationId xmlns:a16="http://schemas.microsoft.com/office/drawing/2014/main" id="{DE6ADD90-E76A-4C42-A4F4-6D1EF27B9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281" y="-319639"/>
            <a:ext cx="3399528" cy="71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7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B4A336-8ABE-4DF2-A02A-71257F20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Bahnschrift SemiBold SemiConden" panose="020B0502040204020203" pitchFamily="34" charset="0"/>
              </a:rPr>
              <a:t>TERIMA KASIH ATAS PERHATIANNYA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97D8B4-15E7-4C45-BFB1-4D68F7120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REFERENSI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8CBF4C-45F6-4FCF-94E2-424B2B150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https://www.detik.com/</a:t>
            </a:r>
            <a:endParaRPr lang="en-US" dirty="0"/>
          </a:p>
          <a:p>
            <a:r>
              <a:rPr lang="en-US" dirty="0">
                <a:hlinkClick r:id="rId3"/>
              </a:rPr>
              <a:t>https://www.liputan6.com/</a:t>
            </a:r>
            <a:endParaRPr lang="en-US" dirty="0"/>
          </a:p>
          <a:p>
            <a:r>
              <a:rPr lang="en-US" dirty="0">
                <a:hlinkClick r:id="rId4"/>
              </a:rPr>
              <a:t>https://www.kominfo.go.id/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49D4-FC3B-463F-9839-A9865588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77637"/>
          </a:xfrm>
        </p:spPr>
        <p:txBody>
          <a:bodyPr/>
          <a:lstStyle/>
          <a:p>
            <a:r>
              <a:rPr lang="en-US" dirty="0">
                <a:latin typeface="Goudy Old Style" panose="02020502050305020303" pitchFamily="18" charset="0"/>
                <a:ea typeface="Adobe Gothic Std B" panose="020B0800000000000000" pitchFamily="34" charset="-128"/>
              </a:rPr>
              <a:t>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771C-EB9C-49FB-B44E-A40B48A61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89617"/>
            <a:ext cx="11139255" cy="16107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oudy Old Style" panose="02020502050305020303" pitchFamily="18" charset="0"/>
              </a:rPr>
              <a:t>Salah </a:t>
            </a:r>
            <a:r>
              <a:rPr lang="en-US" sz="2400" dirty="0" err="1">
                <a:latin typeface="Goudy Old Style" panose="02020502050305020303" pitchFamily="18" charset="0"/>
              </a:rPr>
              <a:t>satu</a:t>
            </a:r>
            <a:r>
              <a:rPr lang="en-US" sz="2400" dirty="0">
                <a:latin typeface="Goudy Old Style" panose="02020502050305020303" pitchFamily="18" charset="0"/>
              </a:rPr>
              <a:t> </a:t>
            </a:r>
            <a:r>
              <a:rPr lang="en-US" sz="2400" dirty="0" err="1">
                <a:latin typeface="Goudy Old Style" panose="02020502050305020303" pitchFamily="18" charset="0"/>
              </a:rPr>
              <a:t>bagian</a:t>
            </a:r>
            <a:r>
              <a:rPr lang="en-US" sz="2400" dirty="0">
                <a:latin typeface="Goudy Old Style" panose="02020502050305020303" pitchFamily="18" charset="0"/>
              </a:rPr>
              <a:t>/</a:t>
            </a:r>
            <a:r>
              <a:rPr lang="en-US" sz="2400" dirty="0" err="1">
                <a:latin typeface="Goudy Old Style" panose="02020502050305020303" pitchFamily="18" charset="0"/>
              </a:rPr>
              <a:t>cabang</a:t>
            </a:r>
            <a:r>
              <a:rPr lang="en-US" sz="2400" dirty="0">
                <a:latin typeface="Goudy Old Style" panose="02020502050305020303" pitchFamily="18" charset="0"/>
              </a:rPr>
              <a:t> </a:t>
            </a:r>
            <a:r>
              <a:rPr lang="en-US" sz="2400" dirty="0" err="1">
                <a:latin typeface="Goudy Old Style" panose="02020502050305020303" pitchFamily="18" charset="0"/>
              </a:rPr>
              <a:t>dari</a:t>
            </a:r>
            <a:r>
              <a:rPr lang="en-US" sz="2400" dirty="0">
                <a:latin typeface="Goudy Old Style" panose="02020502050305020303" pitchFamily="18" charset="0"/>
              </a:rPr>
              <a:t> Internet</a:t>
            </a:r>
          </a:p>
          <a:p>
            <a:r>
              <a:rPr lang="en-US" sz="2400" dirty="0" err="1">
                <a:latin typeface="Goudy Old Style" panose="02020502050305020303" pitchFamily="18" charset="0"/>
              </a:rPr>
              <a:t>Menjangkau</a:t>
            </a:r>
            <a:r>
              <a:rPr lang="en-US" sz="2400" dirty="0">
                <a:latin typeface="Goudy Old Style" panose="02020502050305020303" pitchFamily="18" charset="0"/>
              </a:rPr>
              <a:t> </a:t>
            </a:r>
            <a:r>
              <a:rPr lang="en-US" sz="2400" dirty="0" err="1">
                <a:latin typeface="Goudy Old Style" panose="02020502050305020303" pitchFamily="18" charset="0"/>
              </a:rPr>
              <a:t>benda-benda</a:t>
            </a:r>
            <a:r>
              <a:rPr lang="en-US" sz="2400" dirty="0">
                <a:latin typeface="Goudy Old Style" panose="02020502050305020303" pitchFamily="18" charset="0"/>
              </a:rPr>
              <a:t> </a:t>
            </a:r>
            <a:r>
              <a:rPr lang="en-US" sz="2400" dirty="0" err="1">
                <a:latin typeface="Goudy Old Style" panose="02020502050305020303" pitchFamily="18" charset="0"/>
              </a:rPr>
              <a:t>fisik</a:t>
            </a:r>
            <a:r>
              <a:rPr lang="en-US" sz="2400" dirty="0">
                <a:latin typeface="Goudy Old Style" panose="02020502050305020303" pitchFamily="18" charset="0"/>
              </a:rPr>
              <a:t> </a:t>
            </a:r>
            <a:r>
              <a:rPr lang="en-US" sz="2400" dirty="0" err="1">
                <a:latin typeface="Goudy Old Style" panose="02020502050305020303" pitchFamily="18" charset="0"/>
              </a:rPr>
              <a:t>atau</a:t>
            </a:r>
            <a:r>
              <a:rPr lang="en-US" sz="2400" dirty="0">
                <a:latin typeface="Goudy Old Style" panose="02020502050305020303" pitchFamily="18" charset="0"/>
              </a:rPr>
              <a:t> </a:t>
            </a:r>
            <a:r>
              <a:rPr lang="en-US" sz="2400" dirty="0" err="1">
                <a:latin typeface="Goudy Old Style" panose="02020502050305020303" pitchFamily="18" charset="0"/>
              </a:rPr>
              <a:t>aktuator</a:t>
            </a:r>
            <a:endParaRPr lang="en-US" sz="2400" dirty="0">
              <a:latin typeface="Goudy Old Style" panose="02020502050305020303" pitchFamily="18" charset="0"/>
            </a:endParaRPr>
          </a:p>
        </p:txBody>
      </p:sp>
      <p:pic>
        <p:nvPicPr>
          <p:cNvPr id="1026" name="Picture 2" descr="File:Crystal Clear app linneighborhood.svg - Wikimedia Commons">
            <a:extLst>
              <a:ext uri="{FF2B5EF4-FFF2-40B4-BE49-F238E27FC236}">
                <a16:creationId xmlns:a16="http://schemas.microsoft.com/office/drawing/2014/main" id="{3EE873ED-A53D-462A-9A96-22AF6682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56" y="3815730"/>
            <a:ext cx="21050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19C6C-217D-46E2-8361-35BD99CCC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54534" y="2870876"/>
            <a:ext cx="1847874" cy="1847874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8EAAE805-92ED-42B8-82C3-75EC8583C5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1575"/>
          <a:stretch/>
        </p:blipFill>
        <p:spPr>
          <a:xfrm>
            <a:off x="9183258" y="5090871"/>
            <a:ext cx="1633968" cy="1659767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A633DBC-847E-45C2-AB3A-06ACCAB9F32A}"/>
              </a:ext>
            </a:extLst>
          </p:cNvPr>
          <p:cNvSpPr/>
          <p:nvPr/>
        </p:nvSpPr>
        <p:spPr>
          <a:xfrm rot="20707617">
            <a:off x="7119242" y="3670178"/>
            <a:ext cx="1982335" cy="78995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8C2CFA3F-AC33-43EB-B6DB-60907DA8DCA2}"/>
              </a:ext>
            </a:extLst>
          </p:cNvPr>
          <p:cNvSpPr/>
          <p:nvPr/>
        </p:nvSpPr>
        <p:spPr>
          <a:xfrm rot="1083232">
            <a:off x="6937323" y="5155970"/>
            <a:ext cx="1982335" cy="78995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skiing&#10;&#10;Description automatically generated">
            <a:extLst>
              <a:ext uri="{FF2B5EF4-FFF2-40B4-BE49-F238E27FC236}">
                <a16:creationId xmlns:a16="http://schemas.microsoft.com/office/drawing/2014/main" id="{1B886AAB-E173-4231-A09E-656B31ACFF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9186" y="3109149"/>
            <a:ext cx="2118685" cy="1413163"/>
          </a:xfrm>
          <a:prstGeom prst="rect">
            <a:avLst/>
          </a:prstGeom>
        </p:spPr>
      </p:pic>
      <p:pic>
        <p:nvPicPr>
          <p:cNvPr id="19" name="Picture 18" descr="A picture containing power saw&#10;&#10;Description automatically generated">
            <a:extLst>
              <a:ext uri="{FF2B5EF4-FFF2-40B4-BE49-F238E27FC236}">
                <a16:creationId xmlns:a16="http://schemas.microsoft.com/office/drawing/2014/main" id="{523BED9A-A091-4E09-8A2D-7009F614D9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923" y="5291167"/>
            <a:ext cx="2212534" cy="1345755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0DA0B100-6254-4507-990B-A6E9E84FDB2F}"/>
              </a:ext>
            </a:extLst>
          </p:cNvPr>
          <p:cNvSpPr/>
          <p:nvPr/>
        </p:nvSpPr>
        <p:spPr>
          <a:xfrm rot="20707617">
            <a:off x="3379087" y="5344760"/>
            <a:ext cx="1408111" cy="5611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A09723C1-7729-4366-8C2B-4D46AD15DB0B}"/>
              </a:ext>
            </a:extLst>
          </p:cNvPr>
          <p:cNvSpPr/>
          <p:nvPr/>
        </p:nvSpPr>
        <p:spPr>
          <a:xfrm rot="524097">
            <a:off x="2639434" y="3786280"/>
            <a:ext cx="1949840" cy="6835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0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 animBg="1"/>
      <p:bldP spid="12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49D4-FC3B-463F-9839-A9865588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6050279" cy="1066800"/>
          </a:xfrm>
        </p:spPr>
        <p:txBody>
          <a:bodyPr/>
          <a:lstStyle/>
          <a:p>
            <a:r>
              <a:rPr lang="en-US" dirty="0" err="1">
                <a:latin typeface="Goudy Old Style" panose="02020502050305020303" pitchFamily="18" charset="0"/>
                <a:ea typeface="Adobe Gothic Std B" panose="020B0800000000000000" pitchFamily="34" charset="-128"/>
              </a:rPr>
              <a:t>Peran</a:t>
            </a:r>
            <a:r>
              <a:rPr lang="en-US" dirty="0">
                <a:latin typeface="Goudy Old Style" panose="02020502050305020303" pitchFamily="18" charset="0"/>
                <a:ea typeface="Adobe Gothic Std B" panose="020B0800000000000000" pitchFamily="34" charset="-128"/>
              </a:rPr>
              <a:t> </a:t>
            </a:r>
            <a:r>
              <a:rPr lang="en-US" dirty="0" err="1">
                <a:latin typeface="Goudy Old Style" panose="02020502050305020303" pitchFamily="18" charset="0"/>
                <a:ea typeface="Adobe Gothic Std B" panose="020B0800000000000000" pitchFamily="34" charset="-128"/>
              </a:rPr>
              <a:t>iot</a:t>
            </a:r>
            <a:r>
              <a:rPr lang="en-US" dirty="0">
                <a:latin typeface="Goudy Old Style" panose="02020502050305020303" pitchFamily="18" charset="0"/>
                <a:ea typeface="Adobe Gothic Std B" panose="020B0800000000000000" pitchFamily="34" charset="-128"/>
              </a:rPr>
              <a:t> di </a:t>
            </a:r>
            <a:r>
              <a:rPr lang="en-US" dirty="0" err="1">
                <a:latin typeface="Goudy Old Style" panose="02020502050305020303" pitchFamily="18" charset="0"/>
                <a:ea typeface="Adobe Gothic Std B" panose="020B0800000000000000" pitchFamily="34" charset="-128"/>
              </a:rPr>
              <a:t>indonesia</a:t>
            </a:r>
            <a:endParaRPr lang="en-US" dirty="0">
              <a:latin typeface="Goudy Old Style" panose="02020502050305020303" pitchFamily="18" charset="0"/>
              <a:ea typeface="Adobe Gothic Std B" panose="020B0800000000000000" pitchFamily="34" charset="-128"/>
            </a:endParaRPr>
          </a:p>
        </p:txBody>
      </p:sp>
      <p:pic>
        <p:nvPicPr>
          <p:cNvPr id="2050" name="Picture 2" descr="Siapkah Indonesia Menghadapi Revolusi Industri 4.0 di Era ...">
            <a:extLst>
              <a:ext uri="{FF2B5EF4-FFF2-40B4-BE49-F238E27FC236}">
                <a16:creationId xmlns:a16="http://schemas.microsoft.com/office/drawing/2014/main" id="{F0142879-39FD-4EEA-844D-53676458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7" y="3462113"/>
            <a:ext cx="5762905" cy="324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B7B18-80DA-4546-BD39-4534025F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513" y="188969"/>
            <a:ext cx="3860275" cy="42481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3F50CBC-3656-4A67-9198-AE18C0C172F4}"/>
              </a:ext>
            </a:extLst>
          </p:cNvPr>
          <p:cNvGrpSpPr/>
          <p:nvPr/>
        </p:nvGrpSpPr>
        <p:grpSpPr>
          <a:xfrm>
            <a:off x="92525" y="1759670"/>
            <a:ext cx="5037265" cy="3561292"/>
            <a:chOff x="203587" y="1715281"/>
            <a:chExt cx="5037265" cy="35612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368C1B-02CB-4661-A857-30FD6C52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587" y="1715281"/>
              <a:ext cx="5037265" cy="14775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C4A032-09A4-4675-AE46-D70700F50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587" y="3171548"/>
              <a:ext cx="5037265" cy="210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324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49D4-FC3B-463F-9839-A9865588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4171949" cy="1571625"/>
          </a:xfrm>
        </p:spPr>
        <p:txBody>
          <a:bodyPr/>
          <a:lstStyle/>
          <a:p>
            <a:r>
              <a:rPr lang="en-US" dirty="0" err="1">
                <a:latin typeface="Goudy Old Style" panose="02020502050305020303" pitchFamily="18" charset="0"/>
                <a:ea typeface="Adobe Gothic Std B" panose="020B0800000000000000" pitchFamily="34" charset="-128"/>
              </a:rPr>
              <a:t>Edukasi</a:t>
            </a:r>
            <a:r>
              <a:rPr lang="en-US" dirty="0">
                <a:latin typeface="Goudy Old Style" panose="02020502050305020303" pitchFamily="18" charset="0"/>
                <a:ea typeface="Adobe Gothic Std B" panose="020B0800000000000000" pitchFamily="34" charset="-128"/>
              </a:rPr>
              <a:t> IOT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9B93C-3DA8-4420-A627-CA69F5BB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9" y="442229"/>
            <a:ext cx="6622905" cy="5672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5A7D3-1F89-4B22-A5DB-34805B27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3" y="4375712"/>
            <a:ext cx="9303949" cy="21584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F5C273-BCA0-43F8-9383-9BADCA72A5A8}"/>
              </a:ext>
            </a:extLst>
          </p:cNvPr>
          <p:cNvSpPr/>
          <p:nvPr/>
        </p:nvSpPr>
        <p:spPr>
          <a:xfrm rot="20625968">
            <a:off x="386347" y="2291134"/>
            <a:ext cx="477085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PENTING!</a:t>
            </a:r>
          </a:p>
        </p:txBody>
      </p:sp>
    </p:spTree>
    <p:extLst>
      <p:ext uri="{BB962C8B-B14F-4D97-AF65-F5344CB8AC3E}">
        <p14:creationId xmlns:p14="http://schemas.microsoft.com/office/powerpoint/2010/main" val="585012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461A-891E-4E0C-A496-868AB627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30E5A-AC85-4E59-8963-28E35CEE7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5D758-08D4-49D2-8748-3CBD4F2B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98" y="1714328"/>
            <a:ext cx="8965603" cy="34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4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49D4-FC3B-463F-9839-A9865588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95417"/>
          </a:xfrm>
        </p:spPr>
        <p:txBody>
          <a:bodyPr/>
          <a:lstStyle/>
          <a:p>
            <a:r>
              <a:rPr lang="en-US" dirty="0">
                <a:latin typeface="Goudy Old Style" panose="02020502050305020303" pitchFamily="18" charset="0"/>
                <a:ea typeface="Adobe Gothic Std B" panose="020B0800000000000000" pitchFamily="34" charset="-128"/>
              </a:rPr>
              <a:t>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771C-EB9C-49FB-B44E-A40B48A61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05017"/>
            <a:ext cx="10131425" cy="199491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Goudy Old Style" panose="02020502050305020303" pitchFamily="18" charset="0"/>
              </a:rPr>
              <a:t>Oxford Dictionary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Goudy Old Style" panose="02020502050305020303" pitchFamily="18" charset="0"/>
              </a:rPr>
              <a:t>Struktur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atau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susunan</a:t>
            </a:r>
            <a:r>
              <a:rPr lang="en-US" sz="2000" dirty="0">
                <a:latin typeface="Goudy Old Style" panose="02020502050305020303" pitchFamily="18" charset="0"/>
              </a:rPr>
              <a:t> yang </a:t>
            </a:r>
            <a:r>
              <a:rPr lang="en-US" sz="2000" dirty="0" err="1">
                <a:latin typeface="Goudy Old Style" panose="02020502050305020303" pitchFamily="18" charset="0"/>
              </a:rPr>
              <a:t>saling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berkesinambungan</a:t>
            </a:r>
            <a:endParaRPr lang="en-US" sz="2000" dirty="0">
              <a:latin typeface="Goudy Old Style" panose="02020502050305020303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Goudy Old Style" panose="02020502050305020303" pitchFamily="18" charset="0"/>
              </a:rPr>
              <a:t>Bentuk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jaringan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dimana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setiap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komputer</a:t>
            </a:r>
            <a:r>
              <a:rPr lang="en-US" sz="2000" dirty="0">
                <a:latin typeface="Goudy Old Style" panose="02020502050305020303" pitchFamily="18" charset="0"/>
              </a:rPr>
              <a:t>/</a:t>
            </a:r>
            <a:r>
              <a:rPr lang="en-US" sz="2000" dirty="0" err="1">
                <a:latin typeface="Goudy Old Style" panose="02020502050305020303" pitchFamily="18" charset="0"/>
              </a:rPr>
              <a:t>prosesor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saling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terkoneksi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satu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dengan</a:t>
            </a:r>
            <a:r>
              <a:rPr lang="en-US" sz="2000" dirty="0">
                <a:latin typeface="Goudy Old Style" panose="02020502050305020303" pitchFamily="18" charset="0"/>
              </a:rPr>
              <a:t> yang lain</a:t>
            </a:r>
          </a:p>
          <a:p>
            <a:r>
              <a:rPr lang="en-US" sz="2400" dirty="0">
                <a:latin typeface="Goudy Old Style" panose="02020502050305020303" pitchFamily="18" charset="0"/>
              </a:rPr>
              <a:t>Merriam Webster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Goudy Old Style" panose="02020502050305020303" pitchFamily="18" charset="0"/>
              </a:rPr>
              <a:t>Susunan</a:t>
            </a:r>
            <a:r>
              <a:rPr lang="en-US" sz="2000" dirty="0">
                <a:latin typeface="Goudy Old Style" panose="02020502050305020303" pitchFamily="18" charset="0"/>
              </a:rPr>
              <a:t> yang </a:t>
            </a:r>
            <a:r>
              <a:rPr lang="en-US" sz="2000" dirty="0" err="1">
                <a:latin typeface="Goudy Old Style" panose="02020502050305020303" pitchFamily="18" charset="0"/>
              </a:rPr>
              <a:t>memiliki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pola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menyerupai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jaring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laba-laba</a:t>
            </a:r>
            <a:endParaRPr lang="en-US" sz="2000" dirty="0">
              <a:latin typeface="Goudy Old Style" panose="02020502050305020303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4491B2-60B7-4735-9E11-2D1B210506FE}"/>
              </a:ext>
            </a:extLst>
          </p:cNvPr>
          <p:cNvSpPr/>
          <p:nvPr/>
        </p:nvSpPr>
        <p:spPr>
          <a:xfrm>
            <a:off x="6214713" y="4185128"/>
            <a:ext cx="1707072" cy="164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8F94D2-5E37-4C23-BED1-3D45AEF82A73}"/>
              </a:ext>
            </a:extLst>
          </p:cNvPr>
          <p:cNvSpPr/>
          <p:nvPr/>
        </p:nvSpPr>
        <p:spPr>
          <a:xfrm>
            <a:off x="8307153" y="3429000"/>
            <a:ext cx="1037069" cy="1037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CC6A0A-E5DF-4A35-8086-96D6C32E428C}"/>
              </a:ext>
            </a:extLst>
          </p:cNvPr>
          <p:cNvSpPr/>
          <p:nvPr/>
        </p:nvSpPr>
        <p:spPr>
          <a:xfrm>
            <a:off x="7525917" y="5694808"/>
            <a:ext cx="1037069" cy="1037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F58E0C-7490-4E2D-B094-5E11A7F563CE}"/>
              </a:ext>
            </a:extLst>
          </p:cNvPr>
          <p:cNvSpPr/>
          <p:nvPr/>
        </p:nvSpPr>
        <p:spPr>
          <a:xfrm>
            <a:off x="3710059" y="3785633"/>
            <a:ext cx="1707072" cy="164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C0902-9E5A-4AEC-A78F-0F1887AD9832}"/>
              </a:ext>
            </a:extLst>
          </p:cNvPr>
          <p:cNvSpPr/>
          <p:nvPr/>
        </p:nvSpPr>
        <p:spPr>
          <a:xfrm>
            <a:off x="2237056" y="3970788"/>
            <a:ext cx="1037069" cy="1037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1E88CB-E907-464C-812A-1732CB84602B}"/>
              </a:ext>
            </a:extLst>
          </p:cNvPr>
          <p:cNvSpPr/>
          <p:nvPr/>
        </p:nvSpPr>
        <p:spPr>
          <a:xfrm>
            <a:off x="1280604" y="5289269"/>
            <a:ext cx="1037069" cy="1037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969FAA-EF02-4063-938E-75BB0BC004EA}"/>
              </a:ext>
            </a:extLst>
          </p:cNvPr>
          <p:cNvCxnSpPr>
            <a:stCxn id="4" idx="7"/>
            <a:endCxn id="11" idx="3"/>
          </p:cNvCxnSpPr>
          <p:nvPr/>
        </p:nvCxnSpPr>
        <p:spPr>
          <a:xfrm flipV="1">
            <a:off x="7671790" y="4314195"/>
            <a:ext cx="787238" cy="111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20DB9B-57E3-43F9-B1CF-38D84F72D8C5}"/>
              </a:ext>
            </a:extLst>
          </p:cNvPr>
          <p:cNvCxnSpPr>
            <a:stCxn id="4" idx="5"/>
            <a:endCxn id="13" idx="1"/>
          </p:cNvCxnSpPr>
          <p:nvPr/>
        </p:nvCxnSpPr>
        <p:spPr>
          <a:xfrm>
            <a:off x="7671790" y="5589617"/>
            <a:ext cx="6002" cy="2570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51B98-A881-4227-8467-80C2EBD3C354}"/>
              </a:ext>
            </a:extLst>
          </p:cNvPr>
          <p:cNvCxnSpPr>
            <a:stCxn id="15" idx="2"/>
            <a:endCxn id="17" idx="6"/>
          </p:cNvCxnSpPr>
          <p:nvPr/>
        </p:nvCxnSpPr>
        <p:spPr>
          <a:xfrm flipH="1" flipV="1">
            <a:off x="3274125" y="4489323"/>
            <a:ext cx="435934" cy="119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A605D7-7B0D-40E0-B80B-1B7BFA50EE18}"/>
              </a:ext>
            </a:extLst>
          </p:cNvPr>
          <p:cNvCxnSpPr>
            <a:stCxn id="15" idx="3"/>
            <a:endCxn id="18" idx="6"/>
          </p:cNvCxnSpPr>
          <p:nvPr/>
        </p:nvCxnSpPr>
        <p:spPr>
          <a:xfrm flipH="1">
            <a:off x="2317673" y="5190122"/>
            <a:ext cx="1642381" cy="6176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981C097-2994-48DD-ABA0-BEAE6EC22505}"/>
              </a:ext>
            </a:extLst>
          </p:cNvPr>
          <p:cNvCxnSpPr>
            <a:stCxn id="15" idx="6"/>
            <a:endCxn id="4" idx="2"/>
          </p:cNvCxnSpPr>
          <p:nvPr/>
        </p:nvCxnSpPr>
        <p:spPr>
          <a:xfrm>
            <a:off x="5417131" y="4608364"/>
            <a:ext cx="797582" cy="3994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31D6271-B88C-4004-899E-C44E8C025C8D}"/>
              </a:ext>
            </a:extLst>
          </p:cNvPr>
          <p:cNvSpPr/>
          <p:nvPr/>
        </p:nvSpPr>
        <p:spPr>
          <a:xfrm rot="1616461">
            <a:off x="5232977" y="5762698"/>
            <a:ext cx="1037069" cy="1037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9914D-4A16-4DA4-A132-3F211244A9CC}"/>
              </a:ext>
            </a:extLst>
          </p:cNvPr>
          <p:cNvCxnSpPr>
            <a:stCxn id="37" idx="7"/>
            <a:endCxn id="13" idx="2"/>
          </p:cNvCxnSpPr>
          <p:nvPr/>
        </p:nvCxnSpPr>
        <p:spPr>
          <a:xfrm>
            <a:off x="6244502" y="6120489"/>
            <a:ext cx="1281415" cy="92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0B85099-E0BA-4ADD-9058-8DA945F3CD76}"/>
              </a:ext>
            </a:extLst>
          </p:cNvPr>
          <p:cNvSpPr/>
          <p:nvPr/>
        </p:nvSpPr>
        <p:spPr>
          <a:xfrm>
            <a:off x="6839986" y="1858550"/>
            <a:ext cx="3020614" cy="2911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343F01-174C-487D-9543-A9C2DDB45561}"/>
              </a:ext>
            </a:extLst>
          </p:cNvPr>
          <p:cNvSpPr/>
          <p:nvPr/>
        </p:nvSpPr>
        <p:spPr>
          <a:xfrm rot="21260794">
            <a:off x="9406517" y="367137"/>
            <a:ext cx="2079372" cy="2079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73543D-BE87-45C8-A49B-1686499D35D3}"/>
              </a:ext>
            </a:extLst>
          </p:cNvPr>
          <p:cNvSpPr/>
          <p:nvPr/>
        </p:nvSpPr>
        <p:spPr>
          <a:xfrm rot="943789">
            <a:off x="10153178" y="5122814"/>
            <a:ext cx="1656753" cy="1656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A2CA5E-081F-4AC3-99B9-DEE5BD6FAF7E}"/>
              </a:ext>
            </a:extLst>
          </p:cNvPr>
          <p:cNvSpPr/>
          <p:nvPr/>
        </p:nvSpPr>
        <p:spPr>
          <a:xfrm>
            <a:off x="2824647" y="2079114"/>
            <a:ext cx="2929797" cy="282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8F5F32-831C-4089-B0EE-72BD910173A9}"/>
              </a:ext>
            </a:extLst>
          </p:cNvPr>
          <p:cNvSpPr/>
          <p:nvPr/>
        </p:nvSpPr>
        <p:spPr>
          <a:xfrm rot="3042117">
            <a:off x="300615" y="84242"/>
            <a:ext cx="2578899" cy="2645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B965B2-58E4-4967-8B52-F6945E09215F}"/>
              </a:ext>
            </a:extLst>
          </p:cNvPr>
          <p:cNvSpPr/>
          <p:nvPr/>
        </p:nvSpPr>
        <p:spPr>
          <a:xfrm rot="19985159">
            <a:off x="270069" y="4190694"/>
            <a:ext cx="2179358" cy="2179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184158-8B0D-471E-AD48-AE1DE15C5F9F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9418241" y="2210839"/>
            <a:ext cx="368791" cy="741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20A7D3-5E3E-4F10-A895-8E58320A04E2}"/>
              </a:ext>
            </a:extLst>
          </p:cNvPr>
          <p:cNvCxnSpPr>
            <a:cxnSpLocks/>
            <a:stCxn id="14" idx="5"/>
            <a:endCxn id="16" idx="1"/>
          </p:cNvCxnSpPr>
          <p:nvPr/>
        </p:nvCxnSpPr>
        <p:spPr>
          <a:xfrm>
            <a:off x="9418241" y="4343753"/>
            <a:ext cx="1158297" cy="884825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BD986C-E2E6-4883-84F5-E871B806D102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 flipH="1" flipV="1">
            <a:off x="2406743" y="2404679"/>
            <a:ext cx="417904" cy="1086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F162A0-654E-4292-935E-D259B994B824}"/>
              </a:ext>
            </a:extLst>
          </p:cNvPr>
          <p:cNvCxnSpPr>
            <a:cxnSpLocks/>
            <a:stCxn id="17" idx="3"/>
            <a:endCxn id="19" idx="6"/>
          </p:cNvCxnSpPr>
          <p:nvPr/>
        </p:nvCxnSpPr>
        <p:spPr>
          <a:xfrm flipH="1">
            <a:off x="2331400" y="4489597"/>
            <a:ext cx="922306" cy="297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2821D9-64AF-4A9E-BACA-45277A49FEB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 flipV="1">
            <a:off x="5754444" y="3314348"/>
            <a:ext cx="1085542" cy="176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7wpoNHSP0LXsrcP5r-4WPK-L0451uC9wfEQj7HOVKSJl_opLZrtZ0cxeScDdptKX2ck7jw3nSOCbzy6vn0IQCxgVY2bAWZ-_FvQ1ugUzBqW3goHZkH7CLwM1_9_PzJmTfD_EkVMZWA">
            <a:extLst>
              <a:ext uri="{FF2B5EF4-FFF2-40B4-BE49-F238E27FC236}">
                <a16:creationId xmlns:a16="http://schemas.microsoft.com/office/drawing/2014/main" id="{643C43DE-334A-485F-93D3-5E99335C7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1" r="25212"/>
          <a:stretch/>
        </p:blipFill>
        <p:spPr bwMode="auto">
          <a:xfrm rot="4656263">
            <a:off x="7681143" y="2173336"/>
            <a:ext cx="1294678" cy="237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F6588D9-1BA7-4EBC-940A-04C46C06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709" y="5387261"/>
            <a:ext cx="944962" cy="1127858"/>
          </a:xfrm>
          <a:prstGeom prst="rect">
            <a:avLst/>
          </a:prstGeom>
        </p:spPr>
      </p:pic>
      <p:pic>
        <p:nvPicPr>
          <p:cNvPr id="3076" name="Picture 4" descr="https://lh3.googleusercontent.com/W1hlu2UdZUaIYzd1YLJf38dJoDy64ipotkahWApEbKfKxxJ8QZXdzKTE1AS4m9pB-XL5IzGEo-kUVMm6GzoBPzJKlNb3FoGc80Ner4JJB0HTrRhvdArPBNH_0rDcp9eDH5YwkKqq_w">
            <a:extLst>
              <a:ext uri="{FF2B5EF4-FFF2-40B4-BE49-F238E27FC236}">
                <a16:creationId xmlns:a16="http://schemas.microsoft.com/office/drawing/2014/main" id="{7F52319F-123D-4F55-9D3C-A5FEBAEAE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1" t="11381" r="12209" b="15406"/>
          <a:stretch/>
        </p:blipFill>
        <p:spPr bwMode="auto">
          <a:xfrm>
            <a:off x="10532044" y="567254"/>
            <a:ext cx="733333" cy="95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Z7JuBW7bJkyWGVE0XI_2AbylmGkWxRnMjJ_wRtGNB0oWJZJlRVLPhvYzUFIjjy_kJLMN7UZTFyKqzTRrP2zZHpwtXvtJalLecZmDoEdw0i5cwotJtJ9NAfEgVg31-sM0lcMOsIpkWw">
            <a:extLst>
              <a:ext uri="{FF2B5EF4-FFF2-40B4-BE49-F238E27FC236}">
                <a16:creationId xmlns:a16="http://schemas.microsoft.com/office/drawing/2014/main" id="{3BC9C5CB-B270-4910-8E4A-510F4F4C3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3" t="25486" r="14792" b="22122"/>
          <a:stretch/>
        </p:blipFill>
        <p:spPr bwMode="auto">
          <a:xfrm>
            <a:off x="10526709" y="1589781"/>
            <a:ext cx="797270" cy="7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L5528 Light Dependent Resistor (LDR) Photocell">
            <a:extLst>
              <a:ext uri="{FF2B5EF4-FFF2-40B4-BE49-F238E27FC236}">
                <a16:creationId xmlns:a16="http://schemas.microsoft.com/office/drawing/2014/main" id="{D83E2EA5-A4D3-41F9-AD74-0F32B3D63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942" y="1371356"/>
            <a:ext cx="760781" cy="76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Q2 Gas Sensor and Arduino â Rydepier Blog Spot">
            <a:extLst>
              <a:ext uri="{FF2B5EF4-FFF2-40B4-BE49-F238E27FC236}">
                <a16:creationId xmlns:a16="http://schemas.microsoft.com/office/drawing/2014/main" id="{5AE30C17-7AA4-4EB4-A81F-22FCAEAF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173" y="455169"/>
            <a:ext cx="980904" cy="83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lh4.googleusercontent.com/uVtDNGZ7BnZ6ihuDzcNMMv_BVDw1TUDAUif-7uwjO3XedmldOYG3Q9NI3YgmKzquZ_kCutDUtR_cw3ZqALx6ofcdwm8Gopoe120Ctxg08P7mjew9cQEnSx_q9eolsfSUZk5RbspQVQ">
            <a:extLst>
              <a:ext uri="{FF2B5EF4-FFF2-40B4-BE49-F238E27FC236}">
                <a16:creationId xmlns:a16="http://schemas.microsoft.com/office/drawing/2014/main" id="{C7CCF44C-DADE-4827-93B3-28634975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928">
            <a:off x="2723558" y="2849702"/>
            <a:ext cx="2853187" cy="138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lh6.googleusercontent.com/yPZO-RkJ2YnSNm6kOrqYfwxqJH_2VKunarClRPEcsPQk0WhOTx5bXyphdHn6Jpmsziviz7j03XPbNPncIy9nNeyo4SLtm3-PgD77pxcPTcJBAn0sE8t5x06Hxc90qQ4V6u5OxZObAw">
            <a:extLst>
              <a:ext uri="{FF2B5EF4-FFF2-40B4-BE49-F238E27FC236}">
                <a16:creationId xmlns:a16="http://schemas.microsoft.com/office/drawing/2014/main" id="{173C00BF-4F86-4CEB-B8C5-6653E577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6" t="14678" r="3257" b="21081"/>
          <a:stretch/>
        </p:blipFill>
        <p:spPr bwMode="auto">
          <a:xfrm>
            <a:off x="669315" y="1498882"/>
            <a:ext cx="1054274" cy="126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lh5.googleusercontent.com/Rg22EWu4YO8lL78T54Ng8-gR25CxEVs6AapmEoEf0W_IcGZ8e8kdJfsCbby2UaZnUIkzRT9SKDlOImsL8gJ3CPnPuRiQcfDSPGMeBtSKOwHceSniaRWMGgRolrTSNY2geSfHaFUarQ">
            <a:extLst>
              <a:ext uri="{FF2B5EF4-FFF2-40B4-BE49-F238E27FC236}">
                <a16:creationId xmlns:a16="http://schemas.microsoft.com/office/drawing/2014/main" id="{E95D204F-6FC9-4907-90B7-C8C711ED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62" y="1467083"/>
            <a:ext cx="1076791" cy="107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lh4.googleusercontent.com/vV13WaCoIqPaf6MZ50CceCSwUtPhcpI01QoN7LfcdPsuv4GTcw5I1Ly7EIU8t3diQLhLurLaWQria15nYrbBQSK3a8pbLFx-NeeRFTcxtA5mPheIz7OeKEO4e1eIh_9aQbpjaVRRXA">
            <a:extLst>
              <a:ext uri="{FF2B5EF4-FFF2-40B4-BE49-F238E27FC236}">
                <a16:creationId xmlns:a16="http://schemas.microsoft.com/office/drawing/2014/main" id="{AC8FEAE4-E517-4224-8F74-CF659846C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583" y="4579883"/>
            <a:ext cx="1686805" cy="140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lh6.googleusercontent.com/RniiqUImPCGpCko87XWn9RJvQmdXQKvTVftcGPemYRe2fspUBkTrpvrDAF5zL4FGlsAj3OUWsJab17WfPRJI_5LsfPEoI2xI-mUGeqn9owzITf8pk0-o5GOwbUJyYj75EEoaPUjwCg">
            <a:extLst>
              <a:ext uri="{FF2B5EF4-FFF2-40B4-BE49-F238E27FC236}">
                <a16:creationId xmlns:a16="http://schemas.microsoft.com/office/drawing/2014/main" id="{CDBD0632-8B9F-4B4B-86F9-D0DFE60F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73" y="162935"/>
            <a:ext cx="1418840" cy="13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1C4FEEA8-0597-4F2F-AA9A-901A4079C73D}"/>
              </a:ext>
            </a:extLst>
          </p:cNvPr>
          <p:cNvSpPr/>
          <p:nvPr/>
        </p:nvSpPr>
        <p:spPr>
          <a:xfrm rot="2171757">
            <a:off x="5227484" y="4956177"/>
            <a:ext cx="1682499" cy="168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0A8ABC-B717-4D28-A52E-E4DBC1811943}"/>
              </a:ext>
            </a:extLst>
          </p:cNvPr>
          <p:cNvCxnSpPr>
            <a:cxnSpLocks/>
            <a:stCxn id="27" idx="7"/>
            <a:endCxn id="16" idx="2"/>
          </p:cNvCxnSpPr>
          <p:nvPr/>
        </p:nvCxnSpPr>
        <p:spPr>
          <a:xfrm>
            <a:off x="6900071" y="5668669"/>
            <a:ext cx="3284129" cy="57948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 descr="A hand holding a cellphone&#10;&#10;Description automatically generated">
            <a:extLst>
              <a:ext uri="{FF2B5EF4-FFF2-40B4-BE49-F238E27FC236}">
                <a16:creationId xmlns:a16="http://schemas.microsoft.com/office/drawing/2014/main" id="{B5EA503A-E94E-4246-8F7C-22290F4951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123999" y="5134481"/>
            <a:ext cx="1989336" cy="13258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5C5F07-480A-483A-87C0-AB95E4518F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079344" y="4682117"/>
            <a:ext cx="1416432" cy="12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7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IBGlmRtZKwbIvhjeIvnVigDTTKYn46N2I854YBUtPdE0DR3iX-G8vcjYvpTLASxRXvVUBhw6XKYvZdKuksZag-X1upisjSGmGD5dQEHR5R1WctycTkW2PYAqISApiTeIQPLdAV8ydw">
            <a:extLst>
              <a:ext uri="{FF2B5EF4-FFF2-40B4-BE49-F238E27FC236}">
                <a16:creationId xmlns:a16="http://schemas.microsoft.com/office/drawing/2014/main" id="{720407A7-6082-46D4-92F1-E8496106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0"/>
            <a:ext cx="860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65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49D4-FC3B-463F-9839-A9865588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77637"/>
          </a:xfrm>
        </p:spPr>
        <p:txBody>
          <a:bodyPr/>
          <a:lstStyle/>
          <a:p>
            <a:r>
              <a:rPr lang="en-US" dirty="0">
                <a:latin typeface="Goudy Old Style" panose="02020502050305020303" pitchFamily="18" charset="0"/>
                <a:ea typeface="Adobe Gothic Std B" panose="020B0800000000000000" pitchFamily="34" charset="-128"/>
              </a:rPr>
              <a:t>BLYNK </a:t>
            </a:r>
            <a:r>
              <a:rPr lang="en-US" dirty="0" err="1">
                <a:latin typeface="Goudy Old Style" panose="02020502050305020303" pitchFamily="18" charset="0"/>
                <a:ea typeface="Adobe Gothic Std B" panose="020B0800000000000000" pitchFamily="34" charset="-128"/>
              </a:rPr>
              <a:t>Iot</a:t>
            </a:r>
            <a:r>
              <a:rPr lang="en-US" dirty="0">
                <a:latin typeface="Goudy Old Style" panose="02020502050305020303" pitchFamily="18" charset="0"/>
                <a:ea typeface="Adobe Gothic Std B" panose="020B0800000000000000" pitchFamily="34" charset="-128"/>
              </a:rPr>
              <a:t>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771C-EB9C-49FB-B44E-A40B48A61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440"/>
            <a:ext cx="3370485" cy="312928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oudy Old Style" panose="02020502050305020303" pitchFamily="18" charset="0"/>
              </a:rPr>
              <a:t>Gratis (Development)</a:t>
            </a:r>
          </a:p>
          <a:p>
            <a:r>
              <a:rPr lang="en-US" sz="2400" dirty="0" err="1">
                <a:latin typeface="Goudy Old Style" panose="02020502050305020303" pitchFamily="18" charset="0"/>
              </a:rPr>
              <a:t>Mudah</a:t>
            </a:r>
            <a:r>
              <a:rPr lang="en-US" sz="2400" dirty="0">
                <a:latin typeface="Goudy Old Style" panose="02020502050305020303" pitchFamily="18" charset="0"/>
              </a:rPr>
              <a:t> </a:t>
            </a:r>
            <a:r>
              <a:rPr lang="en-US" sz="2400" dirty="0" err="1">
                <a:latin typeface="Goudy Old Style" panose="02020502050305020303" pitchFamily="18" charset="0"/>
              </a:rPr>
              <a:t>digunakan</a:t>
            </a:r>
            <a:endParaRPr lang="en-US" sz="2400" dirty="0">
              <a:latin typeface="Goudy Old Style" panose="02020502050305020303" pitchFamily="18" charset="0"/>
            </a:endParaRPr>
          </a:p>
          <a:p>
            <a:r>
              <a:rPr lang="en-US" sz="2400" dirty="0" err="1">
                <a:latin typeface="Goudy Old Style" panose="02020502050305020303" pitchFamily="18" charset="0"/>
              </a:rPr>
              <a:t>Komunitas</a:t>
            </a:r>
            <a:r>
              <a:rPr lang="en-US" sz="2400" dirty="0">
                <a:latin typeface="Goudy Old Style" panose="02020502050305020303" pitchFamily="18" charset="0"/>
              </a:rPr>
              <a:t> yang </a:t>
            </a:r>
            <a:r>
              <a:rPr lang="en-US" sz="2400" dirty="0" err="1">
                <a:latin typeface="Goudy Old Style" panose="02020502050305020303" pitchFamily="18" charset="0"/>
              </a:rPr>
              <a:t>mendukung</a:t>
            </a:r>
            <a:endParaRPr lang="en-US" sz="2400" dirty="0">
              <a:latin typeface="Goudy Old Style" panose="02020502050305020303" pitchFamily="18" charset="0"/>
            </a:endParaRPr>
          </a:p>
          <a:p>
            <a:r>
              <a:rPr lang="en-US" sz="2400" dirty="0" err="1">
                <a:latin typeface="Goudy Old Style" panose="02020502050305020303" pitchFamily="18" charset="0"/>
              </a:rPr>
              <a:t>Dokumentasi</a:t>
            </a:r>
            <a:endParaRPr lang="en-US" sz="2400" dirty="0">
              <a:latin typeface="Goudy Old Style" panose="0202050205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FB012-456D-4496-BE0A-D6FC4EE1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286" y="3342640"/>
            <a:ext cx="2616316" cy="3515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5C1AD-24F2-41B6-BAA8-AC65326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 t="7985" r="15789"/>
          <a:stretch/>
        </p:blipFill>
        <p:spPr>
          <a:xfrm>
            <a:off x="6672602" y="2704971"/>
            <a:ext cx="2653857" cy="4153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0E0E0-A800-4E04-81F8-AAD92EB8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434" y="2133599"/>
            <a:ext cx="2881566" cy="47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9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103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Bahnschrift SemiBold SemiConden</vt:lpstr>
      <vt:lpstr>Bahnschrift SemiCondensed</vt:lpstr>
      <vt:lpstr>Calibri</vt:lpstr>
      <vt:lpstr>Calibri Light</vt:lpstr>
      <vt:lpstr>Goudy Old Style</vt:lpstr>
      <vt:lpstr>Wingdings</vt:lpstr>
      <vt:lpstr>Celestial</vt:lpstr>
      <vt:lpstr>Chicken Dumplings</vt:lpstr>
      <vt:lpstr>Internet Of Things</vt:lpstr>
      <vt:lpstr>Peran iot di indonesia</vt:lpstr>
      <vt:lpstr>Edukasi IOT</vt:lpstr>
      <vt:lpstr>PowerPoint Presentation</vt:lpstr>
      <vt:lpstr>Mesh</vt:lpstr>
      <vt:lpstr>PowerPoint Presentation</vt:lpstr>
      <vt:lpstr>PowerPoint Presentation</vt:lpstr>
      <vt:lpstr>BLYNK Iot platform</vt:lpstr>
      <vt:lpstr>PowerPoint Presentation</vt:lpstr>
      <vt:lpstr>TERIMA KASIH ATAS PERHATIANNYA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Chicken Dumplings</dc:title>
  <dc:creator>Ellianto -</dc:creator>
  <cp:lastModifiedBy>Ellianto -</cp:lastModifiedBy>
  <cp:revision>29</cp:revision>
  <dcterms:created xsi:type="dcterms:W3CDTF">2019-04-09T04:42:03Z</dcterms:created>
  <dcterms:modified xsi:type="dcterms:W3CDTF">2019-04-09T08:35:22Z</dcterms:modified>
</cp:coreProperties>
</file>